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55"/>
  </p:notesMasterIdLst>
  <p:sldIdLst>
    <p:sldId id="256" r:id="rId5"/>
    <p:sldId id="320" r:id="rId6"/>
    <p:sldId id="307" r:id="rId7"/>
    <p:sldId id="306" r:id="rId8"/>
    <p:sldId id="316" r:id="rId9"/>
    <p:sldId id="308" r:id="rId10"/>
    <p:sldId id="310" r:id="rId11"/>
    <p:sldId id="311" r:id="rId12"/>
    <p:sldId id="312" r:id="rId13"/>
    <p:sldId id="313" r:id="rId14"/>
    <p:sldId id="314" r:id="rId15"/>
    <p:sldId id="272" r:id="rId16"/>
    <p:sldId id="315" r:id="rId17"/>
    <p:sldId id="273" r:id="rId18"/>
    <p:sldId id="276" r:id="rId19"/>
    <p:sldId id="300" r:id="rId20"/>
    <p:sldId id="305" r:id="rId21"/>
    <p:sldId id="302" r:id="rId22"/>
    <p:sldId id="303" r:id="rId23"/>
    <p:sldId id="304" r:id="rId24"/>
    <p:sldId id="301" r:id="rId25"/>
    <p:sldId id="275" r:id="rId26"/>
    <p:sldId id="274" r:id="rId27"/>
    <p:sldId id="279" r:id="rId28"/>
    <p:sldId id="280" r:id="rId29"/>
    <p:sldId id="277" r:id="rId30"/>
    <p:sldId id="281" r:id="rId31"/>
    <p:sldId id="278" r:id="rId32"/>
    <p:sldId id="282" r:id="rId33"/>
    <p:sldId id="29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4" r:id="rId45"/>
    <p:sldId id="322" r:id="rId46"/>
    <p:sldId id="323" r:id="rId47"/>
    <p:sldId id="295" r:id="rId48"/>
    <p:sldId id="296" r:id="rId49"/>
    <p:sldId id="297" r:id="rId50"/>
    <p:sldId id="324" r:id="rId51"/>
    <p:sldId id="318" r:id="rId52"/>
    <p:sldId id="317" r:id="rId53"/>
    <p:sldId id="319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D34C"/>
    <a:srgbClr val="F2EDA8"/>
    <a:srgbClr val="EBAB00"/>
    <a:srgbClr val="FAE100"/>
    <a:srgbClr val="FFFFFF"/>
    <a:srgbClr val="E4B429"/>
    <a:srgbClr val="FFD54F"/>
    <a:srgbClr val="FFEA3D"/>
    <a:srgbClr val="FFFFAA"/>
    <a:srgbClr val="E02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61" autoAdjust="0"/>
    <p:restoredTop sz="96190"/>
  </p:normalViewPr>
  <p:slideViewPr>
    <p:cSldViewPr snapToGrid="0">
      <p:cViewPr varScale="1">
        <p:scale>
          <a:sx n="123" d="100"/>
          <a:sy n="123" d="100"/>
        </p:scale>
        <p:origin x="2112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E97C-1779-4CEE-80D0-5BBB1AC4023D}" type="datetimeFigureOut">
              <a:rPr lang="en-US" smtClean="0"/>
              <a:t>12/3/24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CEF7D1-689C-4BC1-B59B-4A4CE078ECD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1431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211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388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40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07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99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022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42887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6121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733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329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8008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261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CEF7D1-689C-4BC1-B59B-4A4CE078ECD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609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5" y="4266824"/>
            <a:ext cx="5112661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5958" cy="377962"/>
          </a:xfrm>
          <a:prstGeom prst="rect">
            <a:avLst/>
          </a:prstGeom>
          <a:solidFill>
            <a:srgbClr val="FED34C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5" name="Picture 4" descr="University of Waterloo logo">
            <a:extLst>
              <a:ext uri="{FF2B5EF4-FFF2-40B4-BE49-F238E27FC236}">
                <a16:creationId xmlns:a16="http://schemas.microsoft.com/office/drawing/2014/main" id="{35006360-9323-50A3-C087-65E73D1166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149" y="5304722"/>
            <a:ext cx="3759035" cy="1484224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6FC0A3BD-2EDA-136C-6DB1-2F7DBF8F7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D3ED699-B008-992C-43F9-14E713DA622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BDF02BE-3918-92F5-1D65-40C3396D7ADC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4F9996-023D-1688-5F24-7EE6469609F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723C061-C5C5-559C-CA2B-3DE52CAE65D5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3C303D-A32F-66F5-546D-C2164D5898A8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15592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2" y="1396192"/>
            <a:ext cx="4214718" cy="670270"/>
          </a:xfrm>
        </p:spPr>
        <p:txBody>
          <a:bodyPr anchor="b">
            <a:noAutofit/>
          </a:bodyPr>
          <a:lstStyle>
            <a:lvl1pPr marL="0" indent="0">
              <a:buNone/>
              <a:defRPr sz="2200" b="1" baseline="0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4912" y="2184402"/>
            <a:ext cx="4214718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77115" y="1396192"/>
            <a:ext cx="4195094" cy="670270"/>
          </a:xfrm>
        </p:spPr>
        <p:txBody>
          <a:bodyPr anchor="b">
            <a:normAutofit/>
          </a:bodyPr>
          <a:lstStyle>
            <a:lvl1pPr marL="0" indent="0">
              <a:buNone/>
              <a:defRPr sz="2200" b="1">
                <a:latin typeface="+mn-lt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77115" y="2184402"/>
            <a:ext cx="4195094" cy="3846945"/>
          </a:xfrm>
        </p:spPr>
        <p:txBody>
          <a:bodyPr>
            <a:normAutofit/>
          </a:bodyPr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0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800"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600"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598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4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_NoBk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B803E45-2E56-F1A9-5051-C40223993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490FEB2-3629-8405-8C6D-7C4685A30DD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DC1E041-2879-D3A9-A3FB-9ABFDA66382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C06865C-BE86-5621-2FEB-3828D66D350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6E3C1E6-693A-43A6-A04A-A745767CCE5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AD08E3E-FA59-3A5E-CBB4-FF8FD314A7B4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876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947555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947556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2947556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95300" y="2496560"/>
            <a:ext cx="8153400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2947556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18C45BE-15E4-F4C8-D129-94D3FCF44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0D7CCF1-AFDA-DA33-71AD-6069C4A7EE82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2409A57-F412-681C-E8BC-FE47F7B1BB99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7248C45-ACEB-1230-E95D-8A135FA4BDA2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B635535-A877-219F-87B6-D14C1594CEEE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80BF0C3-5556-0F7C-08EC-2BC2E28F6491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64198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xt or Quote with Phot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5"/>
          </p:nvPr>
        </p:nvSpPr>
        <p:spPr>
          <a:xfrm>
            <a:off x="4762714" y="708659"/>
            <a:ext cx="4080486" cy="5544361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40773" y="1313875"/>
            <a:ext cx="3248891" cy="910202"/>
          </a:xfrm>
        </p:spPr>
        <p:txBody>
          <a:bodyPr anchor="b">
            <a:normAutofit/>
          </a:bodyPr>
          <a:lstStyle>
            <a:lvl1pPr algn="ctr">
              <a:defRPr sz="2800" cap="all" baseline="0"/>
            </a:lvl1pPr>
          </a:lstStyle>
          <a:p>
            <a:r>
              <a:rPr lang="en-US" dirty="0"/>
              <a:t>CONTEXT or THEME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94913" y="6335312"/>
            <a:ext cx="2915434" cy="250337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084397" y="6335312"/>
            <a:ext cx="975205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408708" y="2485226"/>
            <a:ext cx="3713021" cy="211455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2200"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4"/>
          </p:nvPr>
        </p:nvSpPr>
        <p:spPr>
          <a:xfrm>
            <a:off x="640773" y="4860928"/>
            <a:ext cx="3248891" cy="276225"/>
          </a:xfr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200" b="1" cap="all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marL="0" lvl="0" algn="ctr"/>
            <a:r>
              <a:rPr lang="en-US"/>
              <a:t>Click to edit Master text styles</a:t>
            </a:r>
          </a:p>
        </p:txBody>
      </p:sp>
      <p:cxnSp>
        <p:nvCxnSpPr>
          <p:cNvPr id="10" name="Straight Connector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40774" y="2320637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640774" y="4745183"/>
            <a:ext cx="3248891" cy="0"/>
          </a:xfrm>
          <a:prstGeom prst="line">
            <a:avLst/>
          </a:prstGeom>
          <a:ln w="15875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85A2EF3-59E2-9D9F-237F-B02946EF03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690909C-0145-77A8-F312-B9BCC7A2DF2A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9949CDF-8B1C-D94F-DAF0-E84B01C56942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B9C51FD-FA92-E336-BED3-19A4AEFD4101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2D07109-1638-55F9-ED2B-A194A4D8A27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558B05-3788-24E2-8553-8A15598DA70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331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630682F-1FEC-CD5C-C08C-60330C422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04D32E5-ABF5-7749-B536-B464CB2ECE74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286626-95DA-AA95-F89D-81A3C2222024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16C7468-B3F8-946B-F2BD-7A287E8168B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FAF55B2-0539-B185-141F-1F3315D073FF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3E28431-9B7E-85D7-84E1-CB0BC49D0A4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46772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2">
    <p:bg>
      <p:bgPr>
        <a:solidFill>
          <a:srgbClr val="FED3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/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8FCC1BB-9454-5750-6329-200288B5AE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D7BD0D7-CF93-B586-922C-2AD5EFAE1D9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AC5EA25-07E0-3D30-E2FD-25C470856105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104545-D047-4B2B-13C8-11292AFC3F6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DB60EC8-DAA4-E5BC-C54D-C3E5070777F4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F57D03B-F31E-EFB9-5F7F-FDF98FBA5EE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66828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163243" y="3613959"/>
            <a:ext cx="6803231" cy="598488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189" indent="0" algn="ctr">
              <a:buNone/>
              <a:defRPr/>
            </a:lvl2pPr>
            <a:lvl3pPr marL="914377" indent="0" algn="ctr">
              <a:buNone/>
              <a:defRPr/>
            </a:lvl3pPr>
            <a:lvl4pPr marL="1371566" indent="0" algn="ctr">
              <a:buNone/>
              <a:defRPr/>
            </a:lvl4pPr>
            <a:lvl5pPr marL="1828754" indent="0" algn="ctr">
              <a:buNone/>
              <a:defRPr/>
            </a:lvl5pPr>
          </a:lstStyle>
          <a:p>
            <a:pPr lvl="0"/>
            <a:r>
              <a:rPr lang="en-US" dirty="0" err="1"/>
              <a:t>Subheader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5695" y="2535384"/>
            <a:ext cx="8677297" cy="1046019"/>
          </a:xfrm>
        </p:spPr>
        <p:txBody>
          <a:bodyPr anchor="b">
            <a:normAutofit/>
          </a:bodyPr>
          <a:lstStyle>
            <a:lvl1pPr algn="ctr">
              <a:defRPr sz="6000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DIVIDER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FE18695-CEEE-F09D-4494-ACD0C1211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629043-E1FB-A9D8-F64B-9B8DDA5D1B19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48BE3C8-D3DA-B19B-7213-C2D223D108C4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A03B3D8-C04D-16B2-A1C5-9650FFDF3BD6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8BED3D6-16FB-74CC-EF67-CB72751F305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DD19678-4DCE-9925-3999-44AE2208AECE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3502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7A06CA0-8BB2-A344-BEAB-2A925643C0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algn="ctr">
              <a:defRPr lang="en-US" sz="1800" b="0" cap="none" baseline="0">
                <a:solidFill>
                  <a:schemeClr val="tx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22" name="Picture 21" descr="University of Waterloo logo">
            <a:extLst>
              <a:ext uri="{FF2B5EF4-FFF2-40B4-BE49-F238E27FC236}">
                <a16:creationId xmlns:a16="http://schemas.microsoft.com/office/drawing/2014/main" id="{E9994E73-39AD-0E45-9472-AA1A102E90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660" y="1302485"/>
            <a:ext cx="5440680" cy="352996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B7604CB6-8D94-7BD4-0F5D-BBFD7C1A2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DB61ABB-393E-472B-3310-6580E65B21E3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55BE8CB9-EEE2-71FA-DAB1-A936D0051750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0B12519-1BC1-367C-355C-BF72DDA8C82A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A564C0-41E7-1E92-825A-C271A70C43F7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5B36383-DA4D-531D-2194-18888FA2C0B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26967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6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5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 of Waterloo logo">
            <a:extLst>
              <a:ext uri="{FF2B5EF4-FFF2-40B4-BE49-F238E27FC236}">
                <a16:creationId xmlns:a16="http://schemas.microsoft.com/office/drawing/2014/main" id="{A4A7FFA1-6A69-75CB-98FA-D86CE93DF6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26149" y="5304722"/>
            <a:ext cx="3759035" cy="148422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291A858-1B4D-FDC1-0096-29DD32CCA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1DEC634-126D-1DED-77F6-CDB1E7C1DC3D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775F5CB-0F3C-7729-0BE1-709E515E1B17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1E3458C-162B-1194-CADA-ABB8151D537B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46340B2-3BEC-1DC4-33C5-3712C12BE3A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4EFB0F5-7CE1-608E-AF89-A391AEAFA0B9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3183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492920" y="4581239"/>
            <a:ext cx="8158163" cy="1597891"/>
          </a:xfrm>
          <a:noFill/>
        </p:spPr>
        <p:txBody>
          <a:bodyPr wrap="square" rtlCol="0" anchor="ctr" anchorCtr="1">
            <a:noAutofit/>
          </a:bodyPr>
          <a:lstStyle>
            <a:lvl1pPr marL="0" algn="ctr">
              <a:lnSpc>
                <a:spcPct val="75000"/>
              </a:lnSpc>
              <a:defRPr lang="en-US" sz="1800" b="0" cap="none" baseline="0">
                <a:solidFill>
                  <a:schemeClr val="bg1"/>
                </a:solidFill>
                <a:latin typeface="Verdana" charset="0"/>
                <a:ea typeface="Verdana" charset="0"/>
                <a:cs typeface="Verdana" charset="0"/>
              </a:defRPr>
            </a:lvl1pPr>
          </a:lstStyle>
          <a:p>
            <a:pPr marL="0" lvl="0" algn="ctr">
              <a:lnSpc>
                <a:spcPct val="75000"/>
              </a:lnSpc>
            </a:pPr>
            <a:r>
              <a:rPr lang="en-US" dirty="0"/>
              <a:t>Click to edit master closing slide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33E656-D5E8-2F94-38D2-0D1454479B7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51660" y="1302485"/>
            <a:ext cx="5440680" cy="35299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D06C5B4-1174-99D5-8D7B-396E1922D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ACD9C4-7E41-0DDA-DB7C-17638B4BEBE7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D32AAB4-B584-F5EB-21E8-12AC7782C708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E63D7D-5E76-E6F1-E553-97C3DB816EAF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5ADD8F9-0F1F-723A-DE77-7088E936714B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97E2F26-2D72-BA6F-A711-1C7A6E21316A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2208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YOU+WATERLOO">
            <a:extLst>
              <a:ext uri="{FF2B5EF4-FFF2-40B4-BE49-F238E27FC236}">
                <a16:creationId xmlns:a16="http://schemas.microsoft.com/office/drawing/2014/main" id="{17861CA6-764B-1046-A258-B80BF349019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9660" y="4585014"/>
            <a:ext cx="1884680" cy="533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9CDCC26-64BF-CD42-A262-EC2228A952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4648" y="5270227"/>
            <a:ext cx="3854704" cy="252476"/>
          </a:xfrm>
          <a:prstGeom prst="rect">
            <a:avLst/>
          </a:prstGeom>
        </p:spPr>
      </p:pic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University of Waterloo logo">
            <a:extLst>
              <a:ext uri="{FF2B5EF4-FFF2-40B4-BE49-F238E27FC236}">
                <a16:creationId xmlns:a16="http://schemas.microsoft.com/office/drawing/2014/main" id="{B62ED315-20D2-6889-2B21-52BF0886D89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446" y="880891"/>
            <a:ext cx="5709108" cy="3704124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D8202480-38DB-AAC7-7D81-2C1748B75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1128DE2-47E7-4F57-2CB1-B47E289E227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FEDC0B8-F61A-0A1C-0502-9448DD29DCE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4EF19AC-D3FA-1D2B-A155-B4041A78339F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7264FEE-B207-AC40-9764-1B712D9AD84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7DDCE18-7104-291F-4EC7-9A2E0136ECD6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11469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osing Slide_AL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YOU+WATERLOO">
            <a:extLst>
              <a:ext uri="{FF2B5EF4-FFF2-40B4-BE49-F238E27FC236}">
                <a16:creationId xmlns:a16="http://schemas.microsoft.com/office/drawing/2014/main" id="{C7048526-E55F-F64A-A351-432FE55221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9660" y="4592032"/>
            <a:ext cx="1884680" cy="533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54480A6-32BA-424F-B8C5-917A0635FE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44648" y="5277245"/>
            <a:ext cx="3854704" cy="252476"/>
          </a:xfrm>
          <a:prstGeom prst="rect">
            <a:avLst/>
          </a:prstGeom>
        </p:spPr>
      </p:pic>
      <p:pic>
        <p:nvPicPr>
          <p:cNvPr id="17" name="Picture 16" descr="University of Waterloo logo">
            <a:extLst>
              <a:ext uri="{FF2B5EF4-FFF2-40B4-BE49-F238E27FC236}">
                <a16:creationId xmlns:a16="http://schemas.microsoft.com/office/drawing/2014/main" id="{01D46961-F916-6674-90B4-BBDC35A6920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7446" y="880891"/>
            <a:ext cx="5709108" cy="370412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80D16EB-203D-7048-A41A-FA5FC1AFB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84F092-DDC3-1D52-0848-E0041C214F3D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2324D17-8E37-F545-A8B8-BA453D49B995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E0D4274-5D20-37B4-5E81-A3B4FFE191A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0E5575E-167C-988E-44CA-46D09BDCDEDD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FD35DCD-DDE8-22D6-9DA1-B07CBFDFC18D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0844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7" y="1028943"/>
            <a:ext cx="6519149" cy="1474115"/>
          </a:xfrm>
        </p:spPr>
        <p:txBody>
          <a:bodyPr lIns="0" anchor="b">
            <a:noAutofit/>
          </a:bodyPr>
          <a:lstStyle>
            <a:lvl1pPr algn="l">
              <a:defRPr sz="5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8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0" name="Picture 19" descr="University of Waterloo logo">
            <a:extLst>
              <a:ext uri="{FF2B5EF4-FFF2-40B4-BE49-F238E27FC236}">
                <a16:creationId xmlns:a16="http://schemas.microsoft.com/office/drawing/2014/main" id="{7D277DCC-DCD9-4CDB-14AA-F9FEEA3CF11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149" y="5304723"/>
            <a:ext cx="3759035" cy="1484222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4BE14E5-C104-8E5B-95B7-5C1582575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9F8EC2-43FF-AF56-FA63-AAE88FEFACFF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85EEC6-69D8-99C9-31A9-B3C9A59B013E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4CB027E-DA3A-12A4-7284-B184AA424CE7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A19B27-236C-033E-1B1E-6955BDDD176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0449BB1-3843-8CD9-CC27-568638A7CAD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528952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Black with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4570594" y="397164"/>
            <a:ext cx="4573407" cy="6460836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39556" y="595747"/>
            <a:ext cx="4114682" cy="1907312"/>
          </a:xfrm>
        </p:spPr>
        <p:txBody>
          <a:bodyPr lIns="0" anchor="b">
            <a:noAutofit/>
          </a:bodyPr>
          <a:lstStyle>
            <a:lvl1pPr algn="l">
              <a:defRPr sz="4400" cap="all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SLIDE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39556" y="4266824"/>
            <a:ext cx="4114682" cy="666549"/>
          </a:xfrm>
        </p:spPr>
        <p:txBody>
          <a:bodyPr lIns="0" anchor="t">
            <a:normAutofit/>
          </a:bodyPr>
          <a:lstStyle>
            <a:lvl1pPr marL="0" indent="0" algn="l">
              <a:buNone/>
              <a:defRPr sz="1500" b="0" baseline="0">
                <a:solidFill>
                  <a:schemeClr val="bg1">
                    <a:lumMod val="8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339555" y="2642329"/>
            <a:ext cx="1152144" cy="377962"/>
          </a:xfrm>
          <a:prstGeom prst="rect">
            <a:avLst/>
          </a:prstGeom>
          <a:solidFill>
            <a:schemeClr val="accent1"/>
          </a:solidFill>
        </p:spPr>
        <p:txBody>
          <a:bodyPr anchor="ctr"/>
          <a:lstStyle>
            <a:lvl1pPr algn="ctr">
              <a:defRPr sz="11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fld id="{A318C6E2-4AA5-436E-9815-715E9B2235FA}" type="datetime1">
              <a:rPr lang="en-US" smtClean="0"/>
              <a:pPr/>
              <a:t>12/3/24</a:t>
            </a:fld>
            <a:endParaRPr lang="en-US" dirty="0"/>
          </a:p>
        </p:txBody>
      </p:sp>
      <p:sp>
        <p:nvSpPr>
          <p:cNvPr id="16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38776" y="6377234"/>
            <a:ext cx="3220281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947379" y="6377234"/>
            <a:ext cx="829360" cy="250337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PAGE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Picture 11" descr="University of Waterloo logo">
            <a:extLst>
              <a:ext uri="{FF2B5EF4-FFF2-40B4-BE49-F238E27FC236}">
                <a16:creationId xmlns:a16="http://schemas.microsoft.com/office/drawing/2014/main" id="{8CDDA509-31FF-AFB8-00F3-582B49E344C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26149" y="5304723"/>
            <a:ext cx="3759035" cy="148422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0B65B75-A8E4-7560-2025-9FC707649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7453690-D85A-AE9F-FB9A-557B72B2A0B6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575F70-2199-163B-8A16-57253F334DE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974DA86-8C59-2E8D-45D3-B2F09D621C25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295468-F41A-9DFD-8F97-BD6D43B3492F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5919047-5BEF-8BCB-26A8-4E4A85C7999C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50106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323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_M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2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5555773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1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681169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2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806565" y="685060"/>
            <a:ext cx="1065644" cy="286052"/>
          </a:xfrm>
        </p:spPr>
        <p:txBody>
          <a:bodyPr anchor="ctr">
            <a:noAutofit/>
          </a:bodyPr>
          <a:lstStyle>
            <a:lvl1pPr marL="0" indent="0" algn="ctr">
              <a:buNone/>
              <a:defRPr sz="1000" b="0">
                <a:solidFill>
                  <a:schemeClr val="tx1">
                    <a:lumMod val="50000"/>
                    <a:lumOff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MENU ITEM 3</a:t>
            </a:r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8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94914" y="434111"/>
            <a:ext cx="5284561" cy="895927"/>
          </a:xfrm>
        </p:spPr>
        <p:txBody>
          <a:bodyPr tIns="182880">
            <a:normAutofit/>
          </a:bodyPr>
          <a:lstStyle>
            <a:lvl1pPr>
              <a:defRPr sz="300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36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3" y="1709741"/>
            <a:ext cx="7049630" cy="2852737"/>
          </a:xfrm>
        </p:spPr>
        <p:txBody>
          <a:bodyPr anchor="b">
            <a:normAutofit/>
          </a:bodyPr>
          <a:lstStyle>
            <a:lvl1pPr algn="l">
              <a:defRPr sz="40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4589466"/>
            <a:ext cx="704963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02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Header_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392" y="3727927"/>
            <a:ext cx="6577965" cy="1212056"/>
          </a:xfrm>
        </p:spPr>
        <p:txBody>
          <a:bodyPr anchor="b">
            <a:noAutofit/>
          </a:bodyPr>
          <a:lstStyle>
            <a:lvl1pPr algn="l">
              <a:defRPr sz="4000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EDIT MASTER</a:t>
            </a:r>
            <a:br>
              <a:rPr lang="en-US" dirty="0"/>
            </a:br>
            <a:r>
              <a:rPr lang="en-US" dirty="0"/>
              <a:t>SECTION TITLE SLIDE OPTION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720392" y="4947816"/>
            <a:ext cx="6577965" cy="666549"/>
          </a:xfrm>
        </p:spPr>
        <p:txBody>
          <a:bodyPr anchor="t"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9BE93D4-0F3B-3010-E321-886B16D3A6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28AB447-CAD8-B3FF-48DC-77CF1351C60B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70C1C4D-CD75-E337-48E7-71381FA6A49F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FAF7034-49D6-D792-7F0B-31BDEA7A4513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BDB8D5-9925-A03F-7203-D5A95C141380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CD54F03-1AB5-BD4F-EB47-F667F3731872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42748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94914" y="434111"/>
            <a:ext cx="8677297" cy="895927"/>
          </a:xfrm>
        </p:spPr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4913" y="1413164"/>
            <a:ext cx="4190141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8245" y="1413164"/>
            <a:ext cx="4243965" cy="4590472"/>
          </a:xfrm>
        </p:spPr>
        <p:txBody>
          <a:bodyPr/>
          <a:lstStyle>
            <a:lvl1pPr marL="288918" indent="-288918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 sz="2200"/>
            </a:lvl1pPr>
            <a:lvl2pPr marL="685783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2pPr>
            <a:lvl3pPr marL="1142971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3pPr>
            <a:lvl4pPr marL="1600160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4pPr>
            <a:lvl5pPr marL="2057349" indent="-228594">
              <a:spcBef>
                <a:spcPts val="800"/>
              </a:spcBef>
              <a:spcAft>
                <a:spcPts val="800"/>
              </a:spcAft>
              <a:buFont typeface="Wingdings" charset="2"/>
              <a:buChar char="§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4133145" y="6335312"/>
            <a:ext cx="877711" cy="250337"/>
          </a:xfrm>
        </p:spPr>
        <p:txBody>
          <a:bodyPr/>
          <a:lstStyle/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51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4914" y="434111"/>
            <a:ext cx="8677297" cy="895927"/>
          </a:xfrm>
          <a:prstGeom prst="rect">
            <a:avLst/>
          </a:prstGeom>
        </p:spPr>
        <p:txBody>
          <a:bodyPr vert="horz" lIns="91440" tIns="9144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913" y="1413166"/>
            <a:ext cx="8677297" cy="4595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913" y="6335312"/>
            <a:ext cx="3919888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33145" y="6335312"/>
            <a:ext cx="877711" cy="2503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PAGE  </a:t>
            </a:r>
            <a:fld id="{93005692-73BE-493E-93AB-ECD6027A7652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8454627-5092-087D-1F5D-3F4EF24C9C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9144000" cy="397164"/>
            <a:chOff x="421830" y="1342659"/>
            <a:chExt cx="10018760" cy="29055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2C0D54-847A-31F3-8D14-DE121C0C6DF0}"/>
                </a:ext>
              </a:extLst>
            </p:cNvPr>
            <p:cNvSpPr/>
            <p:nvPr userDrawn="1"/>
          </p:nvSpPr>
          <p:spPr>
            <a:xfrm>
              <a:off x="421831" y="1487938"/>
              <a:ext cx="2532791" cy="145279"/>
            </a:xfrm>
            <a:prstGeom prst="rect">
              <a:avLst/>
            </a:prstGeom>
            <a:solidFill>
              <a:srgbClr val="F2ED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B7B5135-C361-8321-5ED4-6BDD9461E0CB}"/>
                </a:ext>
              </a:extLst>
            </p:cNvPr>
            <p:cNvSpPr/>
            <p:nvPr userDrawn="1"/>
          </p:nvSpPr>
          <p:spPr>
            <a:xfrm>
              <a:off x="2928836" y="1487938"/>
              <a:ext cx="2503918" cy="145279"/>
            </a:xfrm>
            <a:prstGeom prst="rect">
              <a:avLst/>
            </a:prstGeom>
            <a:solidFill>
              <a:srgbClr val="FAE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2E4019B-AAC2-A18F-D7DF-9903ECC25E48}"/>
                </a:ext>
              </a:extLst>
            </p:cNvPr>
            <p:cNvSpPr/>
            <p:nvPr userDrawn="1"/>
          </p:nvSpPr>
          <p:spPr>
            <a:xfrm>
              <a:off x="5432754" y="1487938"/>
              <a:ext cx="2503918" cy="145279"/>
            </a:xfrm>
            <a:prstGeom prst="rect">
              <a:avLst/>
            </a:prstGeom>
            <a:solidFill>
              <a:srgbClr val="FED3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0CA4714-A997-A4FF-75EE-C2DBE7E95B4A}"/>
                </a:ext>
              </a:extLst>
            </p:cNvPr>
            <p:cNvSpPr/>
            <p:nvPr userDrawn="1"/>
          </p:nvSpPr>
          <p:spPr>
            <a:xfrm>
              <a:off x="7936672" y="1487938"/>
              <a:ext cx="2503918" cy="145279"/>
            </a:xfrm>
            <a:prstGeom prst="rect">
              <a:avLst/>
            </a:prstGeom>
            <a:solidFill>
              <a:srgbClr val="EBAB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D035440-04DE-A8E2-6395-8ABD61C7A39B}"/>
                </a:ext>
              </a:extLst>
            </p:cNvPr>
            <p:cNvSpPr/>
            <p:nvPr userDrawn="1"/>
          </p:nvSpPr>
          <p:spPr>
            <a:xfrm>
              <a:off x="421830" y="1342659"/>
              <a:ext cx="10018759" cy="1452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/>
            </a:p>
          </p:txBody>
        </p:sp>
      </p:grpSp>
      <p:pic>
        <p:nvPicPr>
          <p:cNvPr id="14" name="Picture 13" descr="University of Waterloo logo">
            <a:extLst>
              <a:ext uri="{FF2B5EF4-FFF2-40B4-BE49-F238E27FC236}">
                <a16:creationId xmlns:a16="http://schemas.microsoft.com/office/drawing/2014/main" id="{502B3488-6FA4-75EE-B5BE-E40776EF0C43}"/>
              </a:ext>
            </a:extLst>
          </p:cNvPr>
          <p:cNvPicPr>
            <a:picLocks noChangeAspect="1"/>
          </p:cNvPicPr>
          <p:nvPr userDrawn="1"/>
        </p:nvPicPr>
        <p:blipFill>
          <a:blip r:embed="rId2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3779" y="5873900"/>
            <a:ext cx="2749233" cy="108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00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714" r:id="rId2"/>
    <p:sldLayoutId id="2147483715" r:id="rId3"/>
    <p:sldLayoutId id="2147483716" r:id="rId4"/>
    <p:sldLayoutId id="2147483670" r:id="rId5"/>
    <p:sldLayoutId id="2147483693" r:id="rId6"/>
    <p:sldLayoutId id="2147483671" r:id="rId7"/>
    <p:sldLayoutId id="2147483690" r:id="rId8"/>
    <p:sldLayoutId id="2147483672" r:id="rId9"/>
    <p:sldLayoutId id="2147483673" r:id="rId10"/>
    <p:sldLayoutId id="2147483674" r:id="rId11"/>
    <p:sldLayoutId id="2147483675" r:id="rId12"/>
    <p:sldLayoutId id="2147483710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12" r:id="rId19"/>
    <p:sldLayoutId id="2147483713" r:id="rId20"/>
    <p:sldLayoutId id="2147483722" r:id="rId21"/>
    <p:sldLayoutId id="2147483723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3600" b="1" kern="1200" cap="none" spc="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918" indent="-288918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800"/>
        </a:spcBef>
        <a:spcAft>
          <a:spcPts val="800"/>
        </a:spcAft>
        <a:buClr>
          <a:schemeClr val="tx1"/>
        </a:buClr>
        <a:buSzPct val="85000"/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5.png"/><Relationship Id="rId5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doi.org/10.1175/2007JTECHA1006.1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29/2019RG000686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600" dirty="0"/>
              <a:t>A transfer learning approach to reconstruct ground-cluttered near-surface snowfall profiles from spaceborne radar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>
          <a:solidFill>
            <a:srgbClr val="FED34C"/>
          </a:solidFill>
        </p:spPr>
        <p:txBody>
          <a:bodyPr/>
          <a:lstStyle/>
          <a:p>
            <a:r>
              <a:rPr lang="en-US" dirty="0"/>
              <a:t>04/12/24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C4B9F-0553-2449-B193-16A81D2337E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49519" y="2503058"/>
            <a:ext cx="5659060" cy="3193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D7DD0B-D16C-AAF6-1C3D-98E09F913F4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9770" y="5693924"/>
            <a:ext cx="7294135" cy="305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713B42-ED3A-D237-4A07-6B9CFE1BB448}"/>
              </a:ext>
            </a:extLst>
          </p:cNvPr>
          <p:cNvSpPr txBox="1"/>
          <p:nvPr/>
        </p:nvSpPr>
        <p:spPr>
          <a:xfrm>
            <a:off x="278329" y="3244334"/>
            <a:ext cx="2623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Ding Li,</a:t>
            </a:r>
          </a:p>
          <a:p>
            <a:r>
              <a:rPr lang="en-US" dirty="0"/>
              <a:t>Dr. Chris Fletcher</a:t>
            </a:r>
          </a:p>
          <a:p>
            <a:r>
              <a:rPr lang="en-US" dirty="0"/>
              <a:t>Dr. Marek </a:t>
            </a:r>
            <a:r>
              <a:rPr lang="en-US" dirty="0" err="1"/>
              <a:t>Stastna</a:t>
            </a:r>
            <a:br>
              <a:rPr lang="en-US" dirty="0"/>
            </a:br>
            <a:r>
              <a:rPr lang="en-US" dirty="0"/>
              <a:t>MMATH in CM</a:t>
            </a:r>
          </a:p>
        </p:txBody>
      </p:sp>
    </p:spTree>
    <p:extLst>
      <p:ext uri="{BB962C8B-B14F-4D97-AF65-F5344CB8AC3E}">
        <p14:creationId xmlns:p14="http://schemas.microsoft.com/office/powerpoint/2010/main" val="114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5091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Snowfall anomaly: Overflowed surface signal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3A73C2-9080-5C50-E74A-4E0B67F72E6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895779"/>
            <a:ext cx="7772400" cy="4341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6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5445722" cy="1703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See more in my other research…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But we are certain that this has to be nailed! For: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Current research using past mission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F</a:t>
            </a:r>
            <a:r>
              <a:rPr lang="en-CN" dirty="0"/>
              <a:t>uture mission adaptation</a:t>
            </a:r>
          </a:p>
        </p:txBody>
      </p:sp>
    </p:spTree>
    <p:extLst>
      <p:ext uri="{BB962C8B-B14F-4D97-AF65-F5344CB8AC3E}">
        <p14:creationId xmlns:p14="http://schemas.microsoft.com/office/powerpoint/2010/main" val="2703105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Domain Shift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32C550-87A8-99FE-15A3-C50FE00F3B9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331059"/>
            <a:ext cx="8685368" cy="468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9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8295453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Past adaptation in </a:t>
            </a:r>
            <a:r>
              <a:rPr lang="en-US" sz="3200" dirty="0" err="1"/>
              <a:t>CloudSat’s</a:t>
            </a:r>
            <a:r>
              <a:rPr lang="en-US" sz="3200" dirty="0"/>
              <a:t> snowfall community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24325-839A-3090-CF5E-4D4110574705}"/>
              </a:ext>
            </a:extLst>
          </p:cNvPr>
          <p:cNvSpPr txBox="1"/>
          <p:nvPr/>
        </p:nvSpPr>
        <p:spPr>
          <a:xfrm>
            <a:off x="412129" y="1592178"/>
            <a:ext cx="2763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Regression/inpainting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C4878B-81EC-F87A-354B-03603F52D02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2012245"/>
            <a:ext cx="7772400" cy="484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06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training and</a:t>
            </a:r>
          </a:p>
          <a:p>
            <a:pPr algn="l"/>
            <a:r>
              <a:rPr lang="en-US" sz="3200" dirty="0"/>
              <a:t>benchmarking</a:t>
            </a:r>
          </a:p>
        </p:txBody>
      </p:sp>
      <p:sp>
        <p:nvSpPr>
          <p:cNvPr id="6" name="Date Placeholder 2">
            <a:extLst>
              <a:ext uri="{FF2B5EF4-FFF2-40B4-BE49-F238E27FC236}">
                <a16:creationId xmlns:a16="http://schemas.microsoft.com/office/drawing/2014/main" id="{F89F09E0-3614-9040-BD96-84E0FA8783F5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007154" y="6335312"/>
            <a:ext cx="885836" cy="250337"/>
          </a:xfrm>
          <a:prstGeom prst="rect">
            <a:avLst/>
          </a:prstGeom>
        </p:spPr>
        <p:txBody>
          <a:bodyPr/>
          <a:lstStyle/>
          <a:p>
            <a:fld id="{5FDFC970-B950-4395-A833-47227D4A68CA}" type="datetime1">
              <a:rPr lang="en-US" smtClean="0"/>
              <a:t>12/3/24</a:t>
            </a:fld>
            <a:endParaRPr lang="en-US" dirty="0"/>
          </a:p>
        </p:txBody>
      </p:sp>
      <p:pic>
        <p:nvPicPr>
          <p:cNvPr id="7" name="Picture 6" descr="A diagram of a process flow&#10;&#10;Description automatically generated">
            <a:extLst>
              <a:ext uri="{FF2B5EF4-FFF2-40B4-BE49-F238E27FC236}">
                <a16:creationId xmlns:a16="http://schemas.microsoft.com/office/drawing/2014/main" id="{CEDA23A7-E860-A395-3B86-6C40C8F15B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-2391"/>
            <a:ext cx="4572000" cy="6860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748DCB0-ECFC-8826-8B5C-A2F62DB3D501}"/>
              </a:ext>
            </a:extLst>
          </p:cNvPr>
          <p:cNvSpPr txBox="1"/>
          <p:nvPr/>
        </p:nvSpPr>
        <p:spPr>
          <a:xfrm>
            <a:off x="161756" y="2057400"/>
            <a:ext cx="4334044" cy="378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Pre-train on cheap cs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Global cs mask-recovery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Sequential regularizations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Fine-tune on expensive gb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Insufficient validation?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Fake it!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Differentiated 2d-sampling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L</a:t>
            </a:r>
            <a:r>
              <a:rPr lang="en-US" dirty="0"/>
              <a:t>e</a:t>
            </a:r>
            <a:r>
              <a:rPr lang="en-CN" dirty="0"/>
              <a:t>arn the population in few-shot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Avoid catastrophic forgetting</a:t>
            </a:r>
          </a:p>
        </p:txBody>
      </p:sp>
    </p:spTree>
    <p:extLst>
      <p:ext uri="{BB962C8B-B14F-4D97-AF65-F5344CB8AC3E}">
        <p14:creationId xmlns:p14="http://schemas.microsoft.com/office/powerpoint/2010/main" val="4133695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151043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Need a model suitable for Transfer Learning: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Domain adaptation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Task transfer: One model trained, many tasks done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Should handle multimodal data flexibly: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Multi-source satellite data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 sensor/imaging principles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Different spatio-temporal resolutions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Mixture of 2d and 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Artist's concept of the A-Train constellation. This work will make use... |  Download Scientific Diagram">
            <a:extLst>
              <a:ext uri="{FF2B5EF4-FFF2-40B4-BE49-F238E27FC236}">
                <a16:creationId xmlns:a16="http://schemas.microsoft.com/office/drawing/2014/main" id="{8ACA657E-9700-E34E-F5AA-4ECD9AAF6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03822" y="4362493"/>
            <a:ext cx="4867442" cy="241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C5E9AEA-0A2E-2D25-6BC5-A48CF41C6827}"/>
              </a:ext>
            </a:extLst>
          </p:cNvPr>
          <p:cNvSpPr txBox="1"/>
          <p:nvPr/>
        </p:nvSpPr>
        <p:spPr>
          <a:xfrm>
            <a:off x="5746173" y="4085494"/>
            <a:ext cx="32270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</a:t>
            </a:r>
            <a:r>
              <a:rPr lang="en-CN" sz="1200" dirty="0"/>
              <a:t>mage credit: NASA photojournal</a:t>
            </a:r>
          </a:p>
        </p:txBody>
      </p:sp>
    </p:spTree>
    <p:extLst>
      <p:ext uri="{BB962C8B-B14F-4D97-AF65-F5344CB8AC3E}">
        <p14:creationId xmlns:p14="http://schemas.microsoft.com/office/powerpoint/2010/main" val="324566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730263-0E8E-88BA-B4FC-A0873E2D715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1974383"/>
            <a:ext cx="4572000" cy="4572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A4C907-EBEC-5EB5-CB08-E36BB107C7F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4969" y="1854777"/>
            <a:ext cx="3480781" cy="314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77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FF6542-7FA4-F0D7-132A-5DEAB303482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703" y="1974383"/>
            <a:ext cx="6273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4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70BD05-CD46-F30C-3F64-26E16AFBE09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77" y="1974383"/>
            <a:ext cx="6512468" cy="4317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7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221177-3FBD-E009-CC63-0BDDB54D7FD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871522"/>
            <a:ext cx="5881746" cy="442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9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What will be covered?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16E122-36D7-170C-E3C2-4846FB2BBFA6}"/>
              </a:ext>
            </a:extLst>
          </p:cNvPr>
          <p:cNvSpPr txBox="1"/>
          <p:nvPr/>
        </p:nvSpPr>
        <p:spPr>
          <a:xfrm>
            <a:off x="329000" y="1164447"/>
            <a:ext cx="6886360" cy="49932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/>
              <a:t>Spaceborne hydrometeor remote sensing background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Ground clutter issue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Impacts: what’s the motivation?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Existing methods: poor in generalizability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Key: domain adaptation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Transfer learning paradigm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Model development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Model results: </a:t>
            </a:r>
            <a:r>
              <a:rPr lang="en-US" b="1" dirty="0"/>
              <a:t>a milestone victory!</a:t>
            </a:r>
            <a:endParaRPr lang="en-CN" b="1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Conclusions and discussions</a:t>
            </a:r>
          </a:p>
        </p:txBody>
      </p:sp>
    </p:spTree>
    <p:extLst>
      <p:ext uri="{BB962C8B-B14F-4D97-AF65-F5344CB8AC3E}">
        <p14:creationId xmlns:p14="http://schemas.microsoft.com/office/powerpoint/2010/main" val="20477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6740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DA3D6E-B1AE-E5FE-8BA2-86F97272A7F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974383"/>
            <a:ext cx="7772400" cy="454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79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A0BA91-5BA3-0B53-6545-701DF1936480}"/>
              </a:ext>
            </a:extLst>
          </p:cNvPr>
          <p:cNvSpPr txBox="1"/>
          <p:nvPr/>
        </p:nvSpPr>
        <p:spPr>
          <a:xfrm>
            <a:off x="412129" y="1384749"/>
            <a:ext cx="8872942" cy="29503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Multisource data collocation for complementary information: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Device band mismatch: What is the data?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Spatio</a:t>
            </a:r>
            <a:r>
              <a:rPr lang="en-US" dirty="0"/>
              <a:t>-temporal mismatch: Resolution and coverage?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Even dimensional mismatch: What are your x and y axes? Is there a z?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Data assimilation and collocation: Reduced available data, only overlapped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Algorithms add errors, and information compression: e.g., k-nearest neighbor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How about you let the model learn to decide itself!</a:t>
            </a:r>
          </a:p>
        </p:txBody>
      </p:sp>
    </p:spTree>
    <p:extLst>
      <p:ext uri="{BB962C8B-B14F-4D97-AF65-F5344CB8AC3E}">
        <p14:creationId xmlns:p14="http://schemas.microsoft.com/office/powerpoint/2010/main" val="364861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conceptual design</a:t>
            </a:r>
          </a:p>
        </p:txBody>
      </p:sp>
      <p:pic>
        <p:nvPicPr>
          <p:cNvPr id="1026" name="Picture 2" descr="Mathematics / Home">
            <a:extLst>
              <a:ext uri="{FF2B5EF4-FFF2-40B4-BE49-F238E27FC236}">
                <a16:creationId xmlns:a16="http://schemas.microsoft.com/office/drawing/2014/main" id="{324E314A-3EEF-143B-BEAB-05C6A23E9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2129" y="1164446"/>
            <a:ext cx="8111385" cy="4367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C2F30-6B37-75F0-111C-806A38597981}"/>
              </a:ext>
            </a:extLst>
          </p:cNvPr>
          <p:cNvSpPr txBox="1"/>
          <p:nvPr/>
        </p:nvSpPr>
        <p:spPr>
          <a:xfrm>
            <a:off x="412129" y="5532115"/>
            <a:ext cx="6553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dirty="0">
                <a:effectLst/>
                <a:latin typeface="Neuton"/>
              </a:rPr>
              <a:t>(Image credit: Intermediate School 162 The Willoughby School)</a:t>
            </a:r>
          </a:p>
        </p:txBody>
      </p:sp>
    </p:spTree>
    <p:extLst>
      <p:ext uri="{BB962C8B-B14F-4D97-AF65-F5344CB8AC3E}">
        <p14:creationId xmlns:p14="http://schemas.microsoft.com/office/powerpoint/2010/main" val="3740913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architecture</a:t>
            </a:r>
          </a:p>
        </p:txBody>
      </p:sp>
      <p:pic>
        <p:nvPicPr>
          <p:cNvPr id="4" name="Picture 3" descr="A diagram of a color scheme&#10;&#10;Description automatically generated">
            <a:extLst>
              <a:ext uri="{FF2B5EF4-FFF2-40B4-BE49-F238E27FC236}">
                <a16:creationId xmlns:a16="http://schemas.microsoft.com/office/drawing/2014/main" id="{3C153C4F-75BB-2941-9137-83F3618C61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8529686" cy="54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62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4C9A9-98CF-EAEA-0973-B467AAF3EC1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78796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0448E7-37F9-C3E1-61FE-2F584E37744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95620"/>
            <a:ext cx="19685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40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D711E2-F13B-99C0-A791-0E88958BEEB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479412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B6E54-F588-806E-81F9-6F917956996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237729"/>
            <a:ext cx="27432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11778-E108-3D3C-BCF9-0D0A2BBED5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2008633"/>
            <a:ext cx="8276068" cy="466233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A1EAAF2-A6D3-FEB0-3B54-E2328808BC7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1164447"/>
            <a:ext cx="1527464" cy="59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A11778-E108-3D3C-BCF9-0D0A2BBED5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718" y="2008633"/>
            <a:ext cx="8276068" cy="46623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19A0C3-509B-D1C8-2C48-ABEDA2EA947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32766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943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2F4864-8C37-A230-D8EF-49912ED517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2237233"/>
            <a:ext cx="7772400" cy="43785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1BA089-7CFE-2FF7-B903-59A1FCD976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257965"/>
            <a:ext cx="38227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3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10A427-2598-5DF1-2DBB-CA0BD201A22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747" y="3728674"/>
            <a:ext cx="4679327" cy="26361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4562CD6-18AA-E304-5015-685D19A01CC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1468" y="3728674"/>
            <a:ext cx="4679326" cy="26361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28773A7-153B-9532-903D-4EBB866C74C2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2074" y="3129326"/>
            <a:ext cx="2743200" cy="584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88182B-F849-F657-AAA3-404698BC8A4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3129326"/>
            <a:ext cx="3822700" cy="584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9AC5A9-5FFE-9809-DFF4-4FE028933F05}"/>
              </a:ext>
            </a:extLst>
          </p:cNvPr>
          <p:cNvSpPr txBox="1"/>
          <p:nvPr/>
        </p:nvSpPr>
        <p:spPr>
          <a:xfrm>
            <a:off x="412129" y="1258968"/>
            <a:ext cx="5456943" cy="1669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simplest Markov Chain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Exactly what the current baseline algorithm does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F67E1-F2CE-C28E-38CF-D0CCCD9CEDE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191" y="1896420"/>
            <a:ext cx="3142529" cy="512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739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Spaceborne radar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60B72D5-62DB-6BAB-6253-628DA09C02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4572000" cy="5194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8A7FAA-ED4C-7C87-3A92-E9AA97C7F6F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47309" y="565959"/>
            <a:ext cx="4572000" cy="5880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2A57B8-4009-2930-0C49-B15E32D5D475}"/>
              </a:ext>
            </a:extLst>
          </p:cNvPr>
          <p:cNvSpPr txBox="1"/>
          <p:nvPr/>
        </p:nvSpPr>
        <p:spPr>
          <a:xfrm>
            <a:off x="1274575" y="6446059"/>
            <a:ext cx="49840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credit: Marchand et al., </a:t>
            </a:r>
            <a:r>
              <a:rPr lang="en-US" sz="1200" b="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b="0" i="0" u="none" strike="noStrike" dirty="0">
                <a:solidFill>
                  <a:srgbClr val="B36200"/>
                </a:solidFill>
                <a:effectLst/>
                <a:latin typeface="PT Sans" panose="020B0503020203020204" pitchFamily="34" charset="77"/>
                <a:hlinkClick r:id="rId4"/>
              </a:rPr>
              <a:t>https://doi.org/10.1175/2007JTECHA1006.1</a:t>
            </a:r>
            <a:endParaRPr lang="en-US" sz="1200" b="0" i="0" dirty="0">
              <a:solidFill>
                <a:srgbClr val="767676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1891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E13A83-D5C3-96BB-6C8A-10C78766F8FB}"/>
              </a:ext>
            </a:extLst>
          </p:cNvPr>
          <p:cNvSpPr txBox="1"/>
          <p:nvPr/>
        </p:nvSpPr>
        <p:spPr>
          <a:xfrm>
            <a:off x="529936" y="1402773"/>
            <a:ext cx="6949338" cy="38852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Snowfall is a function of radar observable, an easy function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It’s genuinely a function of the local meteorology, but complex!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You see it, you see it; You don’t see it, you model it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Change-of-variable trick! But how to optimize the uncertainty?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CN" dirty="0"/>
              <a:t>Take advantage of the best information you have, then make up</a:t>
            </a:r>
          </a:p>
          <a:p>
            <a:pPr>
              <a:lnSpc>
                <a:spcPct val="200000"/>
              </a:lnSpc>
            </a:pPr>
            <a:r>
              <a:rPr lang="en-US" dirty="0"/>
              <a:t>the missing part using a compromising way</a:t>
            </a:r>
            <a:endParaRPr lang="en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D233E-ABA4-7D63-A9FF-12F31BAA9C8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8370" y="2015835"/>
            <a:ext cx="5056258" cy="66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497466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Quasi-Markov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805E90-22F1-12F8-360F-67F5014BD1D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3" y="1095954"/>
            <a:ext cx="6311900" cy="990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7E1328-BE1C-2ADF-46C5-9B35DD2D0C2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831" y="3948889"/>
            <a:ext cx="8644232" cy="7478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8A6077A-2CD3-0B91-06A6-B4B5F134C61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2" y="2123023"/>
            <a:ext cx="8451241" cy="64856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CA42AE-DF3F-2C21-3734-FB41C88CA0D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018" y="3113623"/>
            <a:ext cx="5490100" cy="73126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3AA601-2E7A-3263-B7AD-69AB1CFEDFD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2822" y="4805369"/>
            <a:ext cx="56896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99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architecture</a:t>
            </a:r>
          </a:p>
        </p:txBody>
      </p:sp>
      <p:pic>
        <p:nvPicPr>
          <p:cNvPr id="4" name="Picture 3" descr="A diagram of a color scheme&#10;&#10;Description automatically generated">
            <a:extLst>
              <a:ext uri="{FF2B5EF4-FFF2-40B4-BE49-F238E27FC236}">
                <a16:creationId xmlns:a16="http://schemas.microsoft.com/office/drawing/2014/main" id="{3C153C4F-75BB-2941-9137-83F3618C618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9" y="1164447"/>
            <a:ext cx="8529686" cy="5421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17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Loss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B9D20-600C-1877-C3CD-4028F3370EF4}"/>
              </a:ext>
            </a:extLst>
          </p:cNvPr>
          <p:cNvSpPr txBox="1"/>
          <p:nvPr/>
        </p:nvSpPr>
        <p:spPr>
          <a:xfrm>
            <a:off x="412129" y="1164447"/>
            <a:ext cx="3446777" cy="3781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Sequential regularization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0.7 * MSE()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</a:t>
            </a:r>
            <a:r>
              <a:rPr lang="en-CN" dirty="0"/>
              <a:t>or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</a:t>
            </a:r>
            <a:endParaRPr lang="en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More in the future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Stable convergence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Physical priori injection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Regularize the generalization</a:t>
            </a:r>
            <a:endParaRPr lang="en-CN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692AF3-4DC8-1C3F-8E52-1807EA36233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399" y="1674135"/>
            <a:ext cx="4328391" cy="331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47C1D7-8E9C-53F6-D8CF-E898353F4DB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1" y="2082122"/>
            <a:ext cx="4978400" cy="381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5E6A5CE-4953-E1A8-A10B-049BE6EA037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4491" y="2483904"/>
            <a:ext cx="49784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08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3FEE0994-24B1-96BE-F5A0-9ED102A25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238" y="2389919"/>
            <a:ext cx="8916603" cy="4313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8117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2049" name="Picture 1">
            <a:extLst>
              <a:ext uri="{FF2B5EF4-FFF2-40B4-BE49-F238E27FC236}">
                <a16:creationId xmlns:a16="http://schemas.microsoft.com/office/drawing/2014/main" id="{F3AFE823-7197-0C44-4F91-220DF45E2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200" y="2628530"/>
            <a:ext cx="8991600" cy="422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400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3073" name="Picture 1">
            <a:extLst>
              <a:ext uri="{FF2B5EF4-FFF2-40B4-BE49-F238E27FC236}">
                <a16:creationId xmlns:a16="http://schemas.microsoft.com/office/drawing/2014/main" id="{6F849614-AE30-3B39-7B81-CEBF5A78E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400" y="2447735"/>
            <a:ext cx="8877300" cy="4355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4959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4097" name="Picture 1">
            <a:extLst>
              <a:ext uri="{FF2B5EF4-FFF2-40B4-BE49-F238E27FC236}">
                <a16:creationId xmlns:a16="http://schemas.microsoft.com/office/drawing/2014/main" id="{A3E8A7D5-8E5A-10E9-71FC-DDE970832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03331"/>
            <a:ext cx="8853055" cy="431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45223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D5C9F265-5B3E-8AEA-3407-6AABCACF9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497123"/>
            <a:ext cx="8945390" cy="4360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55575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6145" name="Picture 1">
            <a:extLst>
              <a:ext uri="{FF2B5EF4-FFF2-40B4-BE49-F238E27FC236}">
                <a16:creationId xmlns:a16="http://schemas.microsoft.com/office/drawing/2014/main" id="{BBA19E2B-D20F-0F11-E90C-F0FD1B697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09657"/>
            <a:ext cx="8996772" cy="4343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8466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FBDF5-203F-7F95-2281-FCA69F3417DD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F91096-3410-B7F1-B36F-6178CD4A37C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702" y="2817965"/>
            <a:ext cx="6803230" cy="37630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7F722A-3174-450A-C844-80DCA079974E}"/>
              </a:ext>
            </a:extLst>
          </p:cNvPr>
          <p:cNvSpPr txBox="1"/>
          <p:nvPr/>
        </p:nvSpPr>
        <p:spPr>
          <a:xfrm>
            <a:off x="214702" y="6581001"/>
            <a:ext cx="4537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able credit: Battaglia et al., </a:t>
            </a:r>
            <a:r>
              <a:rPr lang="en-US" sz="1200" b="0" i="0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sz="1200" b="1" i="0" u="none" strike="noStrike" dirty="0">
                <a:solidFill>
                  <a:srgbClr val="767676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https://doi.org/10.1029/2019RG000686</a:t>
            </a:r>
            <a:endParaRPr lang="en-US" sz="1200" b="0" i="0" dirty="0">
              <a:solidFill>
                <a:srgbClr val="767676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1268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E75CED-B6AD-88C3-450B-3C30D8D9E7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401733"/>
            <a:ext cx="8541264" cy="41514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2731D-A575-D841-47F4-1AB529D8C002}"/>
              </a:ext>
            </a:extLst>
          </p:cNvPr>
          <p:cNvSpPr txBox="1"/>
          <p:nvPr/>
        </p:nvSpPr>
        <p:spPr>
          <a:xfrm>
            <a:off x="457200" y="1413758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884489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5F91DB-F30C-662D-7899-6BF7F1AA0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449109"/>
            <a:ext cx="8757341" cy="42564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D9EBAAF-CCCB-4425-1718-DFC41DDA80F0}"/>
              </a:ext>
            </a:extLst>
          </p:cNvPr>
          <p:cNvSpPr txBox="1"/>
          <p:nvPr/>
        </p:nvSpPr>
        <p:spPr>
          <a:xfrm>
            <a:off x="457200" y="1413758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Overall performance</a:t>
            </a:r>
          </a:p>
        </p:txBody>
      </p:sp>
    </p:spTree>
    <p:extLst>
      <p:ext uri="{BB962C8B-B14F-4D97-AF65-F5344CB8AC3E}">
        <p14:creationId xmlns:p14="http://schemas.microsoft.com/office/powerpoint/2010/main" val="223025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2ACB268-A999-A51D-3F36-09C45E0B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99" y="2401731"/>
            <a:ext cx="8789707" cy="4303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34EA1A3-73C7-012D-1368-8168B0A177A2}"/>
              </a:ext>
            </a:extLst>
          </p:cNvPr>
          <p:cNvSpPr txBox="1"/>
          <p:nvPr/>
        </p:nvSpPr>
        <p:spPr>
          <a:xfrm>
            <a:off x="457200" y="141375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Generalizability over different surface types</a:t>
            </a:r>
          </a:p>
        </p:txBody>
      </p:sp>
    </p:spTree>
    <p:extLst>
      <p:ext uri="{BB962C8B-B14F-4D97-AF65-F5344CB8AC3E}">
        <p14:creationId xmlns:p14="http://schemas.microsoft.com/office/powerpoint/2010/main" val="369411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4CFA6A8-0EAC-C77F-5A1B-6C46FD59F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355951"/>
            <a:ext cx="8883200" cy="43496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FFA6BDE-AA7E-6E21-0803-E9079AD18A2E}"/>
              </a:ext>
            </a:extLst>
          </p:cNvPr>
          <p:cNvSpPr txBox="1"/>
          <p:nvPr/>
        </p:nvSpPr>
        <p:spPr>
          <a:xfrm>
            <a:off x="457200" y="1413758"/>
            <a:ext cx="4919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Generalizability over different surface types</a:t>
            </a:r>
          </a:p>
        </p:txBody>
      </p:sp>
    </p:spTree>
    <p:extLst>
      <p:ext uri="{BB962C8B-B14F-4D97-AF65-F5344CB8AC3E}">
        <p14:creationId xmlns:p14="http://schemas.microsoft.com/office/powerpoint/2010/main" val="51502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DD2C57A-D9E6-81D6-4A50-C3D9392DDD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56" y="1715440"/>
            <a:ext cx="7914889" cy="51425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60D37B-EABA-7BB2-4930-B4E24770A11B}"/>
              </a:ext>
            </a:extLst>
          </p:cNvPr>
          <p:cNvSpPr txBox="1"/>
          <p:nvPr/>
        </p:nvSpPr>
        <p:spPr>
          <a:xfrm>
            <a:off x="457200" y="1225974"/>
            <a:ext cx="3246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Horizontal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1690992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9A363EE-E2E9-03E5-92AB-7261F1EED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701645"/>
            <a:ext cx="7765474" cy="50039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54118C0-8EE6-8B1D-16D5-784D8B710DDA}"/>
              </a:ext>
            </a:extLst>
          </p:cNvPr>
          <p:cNvSpPr txBox="1"/>
          <p:nvPr/>
        </p:nvSpPr>
        <p:spPr>
          <a:xfrm>
            <a:off x="457200" y="1225974"/>
            <a:ext cx="2940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Vertical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13268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2E0239-7941-8150-A4C2-ABD46B1F0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355951"/>
            <a:ext cx="8579427" cy="41061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8564C7A-83F6-F60F-2941-F03FBC44557F}"/>
              </a:ext>
            </a:extLst>
          </p:cNvPr>
          <p:cNvSpPr txBox="1"/>
          <p:nvPr/>
        </p:nvSpPr>
        <p:spPr>
          <a:xfrm>
            <a:off x="457200" y="1225974"/>
            <a:ext cx="538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Fine-tune boosts the vertical domain adaptation</a:t>
            </a:r>
          </a:p>
        </p:txBody>
      </p:sp>
    </p:spTree>
    <p:extLst>
      <p:ext uri="{BB962C8B-B14F-4D97-AF65-F5344CB8AC3E}">
        <p14:creationId xmlns:p14="http://schemas.microsoft.com/office/powerpoint/2010/main" val="182382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Model results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F7EA2C-99D6-D940-A412-D6AE45983C62}"/>
              </a:ext>
            </a:extLst>
          </p:cNvPr>
          <p:cNvSpPr txBox="1"/>
          <p:nvPr/>
        </p:nvSpPr>
        <p:spPr>
          <a:xfrm>
            <a:off x="457200" y="1225974"/>
            <a:ext cx="538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Fine-tune boosts the vertical domain adaptation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4EFBB05-0B8F-AEED-7B32-9DAD60571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55951"/>
            <a:ext cx="8857926" cy="423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74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Conclusions by far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BA88E-6AAB-2AE9-1FCE-6128210DC373}"/>
              </a:ext>
            </a:extLst>
          </p:cNvPr>
          <p:cNvSpPr txBox="1"/>
          <p:nvPr/>
        </p:nvSpPr>
        <p:spPr>
          <a:xfrm>
            <a:off x="457199" y="1477226"/>
            <a:ext cx="8991600" cy="253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So far…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missing near-surface profiles alter snowfall amount and frequency by &gt;5%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Can be catastr</a:t>
            </a:r>
            <a:r>
              <a:rPr lang="en-US" dirty="0"/>
              <a:t>o</a:t>
            </a:r>
            <a:r>
              <a:rPr lang="en-CN" dirty="0"/>
              <a:t>phic if a model using it is sensitive!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My model outperforms the baseline model we are currently using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 suggest that we use the value-added data product from my model from now 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The model captures </a:t>
            </a:r>
            <a:r>
              <a:rPr lang="en-CN" b="1" dirty="0"/>
              <a:t>extreme</a:t>
            </a:r>
            <a:r>
              <a:rPr lang="en-CN" dirty="0"/>
              <a:t> weather much better than the baseline</a:t>
            </a:r>
          </a:p>
        </p:txBody>
      </p:sp>
    </p:spTree>
    <p:extLst>
      <p:ext uri="{BB962C8B-B14F-4D97-AF65-F5344CB8AC3E}">
        <p14:creationId xmlns:p14="http://schemas.microsoft.com/office/powerpoint/2010/main" val="331338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Conclusions by far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9BA88E-6AAB-2AE9-1FCE-6128210DC373}"/>
              </a:ext>
            </a:extLst>
          </p:cNvPr>
          <p:cNvSpPr txBox="1"/>
          <p:nvPr/>
        </p:nvSpPr>
        <p:spPr>
          <a:xfrm>
            <a:off x="457199" y="1477226"/>
            <a:ext cx="8991600" cy="2534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In the future…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 more reliable quality assurance algorithm is being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 larger dataset or even an online learning framework might be developed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More deblackboxing for interpretability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Apply it to multi-source EOS missions based on its multimodal learning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</a:t>
            </a:r>
            <a:r>
              <a:rPr lang="en-CN" dirty="0"/>
              <a:t>owards an Artificial Earth!</a:t>
            </a:r>
          </a:p>
        </p:txBody>
      </p:sp>
    </p:spTree>
    <p:extLst>
      <p:ext uri="{BB962C8B-B14F-4D97-AF65-F5344CB8AC3E}">
        <p14:creationId xmlns:p14="http://schemas.microsoft.com/office/powerpoint/2010/main" val="53772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0FBDF5-203F-7F95-2281-FCA69F3417DD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7F722A-3174-450A-C844-80DCA079974E}"/>
              </a:ext>
            </a:extLst>
          </p:cNvPr>
          <p:cNvSpPr txBox="1"/>
          <p:nvPr/>
        </p:nvSpPr>
        <p:spPr>
          <a:xfrm>
            <a:off x="4453691" y="6611779"/>
            <a:ext cx="47804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r>
              <a:rPr lang="en-CN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credit: </a:t>
            </a:r>
            <a:r>
              <a:rPr lang="en-US" sz="1000" dirty="0">
                <a:effectLst/>
              </a:rPr>
              <a:t>Marchand et al., 2008, https://</a:t>
            </a:r>
            <a:r>
              <a:rPr lang="en-US" sz="1000" dirty="0" err="1">
                <a:effectLst/>
              </a:rPr>
              <a:t>doi.org</a:t>
            </a:r>
            <a:r>
              <a:rPr lang="en-US" sz="1000" dirty="0">
                <a:effectLst/>
              </a:rPr>
              <a:t>/10.1175/2007JTECHA1006.1</a:t>
            </a:r>
          </a:p>
        </p:txBody>
      </p:sp>
      <p:pic>
        <p:nvPicPr>
          <p:cNvPr id="14337" name="Picture 1">
            <a:extLst>
              <a:ext uri="{FF2B5EF4-FFF2-40B4-BE49-F238E27FC236}">
                <a16:creationId xmlns:a16="http://schemas.microsoft.com/office/drawing/2014/main" id="{43B836A9-EFC6-74D2-FFD6-5AA27CF63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952" y="1164447"/>
            <a:ext cx="4266215" cy="530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2CB6F42-56DF-1F27-C2B6-F91B019208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24869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966FE763-A1A2-CEBE-F864-0A2EFE9937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96A543-16E5-078B-59E0-A106741E64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0E9EC52-01CA-35B3-F258-7043C6BDA8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460736" y="2355951"/>
            <a:ext cx="2708587" cy="47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A4C30A9-CE03-A30C-C5AF-70A13BB858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932755" y="2403330"/>
            <a:ext cx="2845625" cy="45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0A330-2CEE-E813-F65B-DCEB495998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8736" y="304799"/>
            <a:ext cx="659006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95D47B29-6CB3-992F-B3D7-A685A81597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08B1739-5F0E-30FE-6589-788FE998A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6610183-80B2-3E45-9165-12235810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5878" y="3913910"/>
            <a:ext cx="497468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56F1BC46-5455-5286-D8C6-D5641B65AA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376994" y="2075035"/>
            <a:ext cx="2293407" cy="54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FB15477-AE6C-66C9-9D55-9D9EDBCB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465878" y="1273204"/>
            <a:ext cx="2661843" cy="525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C2D86926-50B1-6F27-705E-09E3F886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834386" y="1380447"/>
            <a:ext cx="2188447" cy="54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A8963D88-F6B2-9CF4-B6ED-902C6B7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4507909" y="2696982"/>
            <a:ext cx="2668977" cy="522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AD6DE3E-D490-A8BD-82B2-A1369096B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3196075" y="2091341"/>
            <a:ext cx="2698209" cy="49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CN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6755470A-273D-B2B4-D544-246A5F7BE4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N" dirty="0"/>
              <a:t>Thank you! See more in the near future!</a:t>
            </a:r>
          </a:p>
        </p:txBody>
      </p:sp>
    </p:spTree>
    <p:extLst>
      <p:ext uri="{BB962C8B-B14F-4D97-AF65-F5344CB8AC3E}">
        <p14:creationId xmlns:p14="http://schemas.microsoft.com/office/powerpoint/2010/main" val="108667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Ground clutter in spaceborne radar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4D3DCA-A2A9-F618-145E-91226A31008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6031" y="3052797"/>
            <a:ext cx="4519475" cy="3327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4CD8F2A-2C26-FADD-B151-33CC6987BDB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3641" y="3235702"/>
            <a:ext cx="4960359" cy="29614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D19945-1DE7-3AB0-BD13-ACFAD9C49FD7}"/>
              </a:ext>
            </a:extLst>
          </p:cNvPr>
          <p:cNvSpPr txBox="1"/>
          <p:nvPr/>
        </p:nvSpPr>
        <p:spPr>
          <a:xfrm>
            <a:off x="412128" y="1164447"/>
            <a:ext cx="5095053" cy="21193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W-band is sensitive to hydrometeors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Good for weak backscatters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But surface reflectivity is much stronger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Oversampling: lowest 1km not available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42461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C0DAAB-916F-94D5-D50F-DB57DDDB4164}"/>
              </a:ext>
            </a:extLst>
          </p:cNvPr>
          <p:cNvSpPr txBox="1"/>
          <p:nvPr/>
        </p:nvSpPr>
        <p:spPr>
          <a:xfrm>
            <a:off x="412129" y="1309637"/>
            <a:ext cx="7900598" cy="37813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Propagates error to downstream research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E</a:t>
            </a:r>
            <a:r>
              <a:rPr lang="en-CN" dirty="0"/>
              <a:t>.g., model parameterization, projection, validation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Need to estimate its potential error and uncertainty first: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Use ground-based looking-up radars as the ground-truth reference: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Ground-c</a:t>
            </a:r>
            <a:r>
              <a:rPr lang="en-CN" dirty="0"/>
              <a:t>lutter-free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High-quality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But sparse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Only available overland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CN" dirty="0"/>
              <a:t>Can use ARM KaZR</a:t>
            </a:r>
          </a:p>
        </p:txBody>
      </p:sp>
    </p:spTree>
    <p:extLst>
      <p:ext uri="{BB962C8B-B14F-4D97-AF65-F5344CB8AC3E}">
        <p14:creationId xmlns:p14="http://schemas.microsoft.com/office/powerpoint/2010/main" val="2229630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CE8F8-E105-0301-44FF-D7FF036B5D0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2509" y="2265112"/>
            <a:ext cx="7772400" cy="44059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7008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Overestimation: snowfall occurs but sublimates near the surface</a:t>
            </a:r>
          </a:p>
        </p:txBody>
      </p:sp>
    </p:spTree>
    <p:extLst>
      <p:ext uri="{BB962C8B-B14F-4D97-AF65-F5344CB8AC3E}">
        <p14:creationId xmlns:p14="http://schemas.microsoft.com/office/powerpoint/2010/main" val="318578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12129" y="565959"/>
            <a:ext cx="6803231" cy="598488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Impact assessment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B50F57-A0CD-A3A5-7D05-05025EF41F91}"/>
              </a:ext>
            </a:extLst>
          </p:cNvPr>
          <p:cNvSpPr txBox="1"/>
          <p:nvPr/>
        </p:nvSpPr>
        <p:spPr>
          <a:xfrm>
            <a:off x="412129" y="1345447"/>
            <a:ext cx="6974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N" dirty="0"/>
              <a:t>Underestimation: snowfall occurs undetectable near the surface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6B6DAE-2A36-514E-08B5-2BA097C314A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25" y="2171700"/>
            <a:ext cx="8600749" cy="4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6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UofWaterloo_WhiteBkgrd">
  <a:themeElements>
    <a:clrScheme name="Waterloo2016">
      <a:dk1>
        <a:sysClr val="windowText" lastClr="000000"/>
      </a:dk1>
      <a:lt1>
        <a:sysClr val="window" lastClr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Custom 8">
      <a:majorFont>
        <a:latin typeface="Barlow Condensed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aterloo_powerpoint_template_4-3_standard" id="{85AE6707-93C3-7C46-B5CA-ABE4E539DDDB}" vid="{6C25503E-3CB7-F542-84A6-D6A227BC0C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535D3CEC2F76A4CA1EC3507E2D03D36" ma:contentTypeVersion="16" ma:contentTypeDescription="Create a new document." ma:contentTypeScope="" ma:versionID="bb97bee70b1606bbb700640dacabe47f">
  <xsd:schema xmlns:xsd="http://www.w3.org/2001/XMLSchema" xmlns:xs="http://www.w3.org/2001/XMLSchema" xmlns:p="http://schemas.microsoft.com/office/2006/metadata/properties" xmlns:ns2="9bed8fe0-fd4c-4f92-9936-a2497f3396f6" xmlns:ns3="5d8f0207-1964-4a5e-9049-2927796093eb" targetNamespace="http://schemas.microsoft.com/office/2006/metadata/properties" ma:root="true" ma:fieldsID="5de26a37e5c2406e777d4ddd47cd8e40" ns2:_="" ns3:_="">
    <xsd:import namespace="9bed8fe0-fd4c-4f92-9936-a2497f3396f6"/>
    <xsd:import namespace="5d8f0207-1964-4a5e-9049-2927796093eb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ObjectDetectorVersions" minOccurs="0"/>
                <xsd:element ref="ns3:MediaServiceSearchProperties" minOccurs="0"/>
                <xsd:element ref="ns3:lcf76f155ced4ddcb4097134ff3c332f" minOccurs="0"/>
                <xsd:element ref="ns2:TaxCatchAll" minOccurs="0"/>
                <xsd:element ref="ns3:MediaServiceDateTaken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ed8fe0-fd4c-4f92-9936-a2497f3396f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SearchPeopleOnly="false" ma:SharePointGroup="0" ma:internalName="SharedWithUsers" ma:readOnly="true" ma:showField="ImnNam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ba7b523d-fb2c-44c1-96a9-2a2e1bedae48}" ma:internalName="TaxCatchAll" ma:showField="CatchAllData" ma:web="9bed8fe0-fd4c-4f92-9936-a2497f3396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8f0207-1964-4a5e-9049-2927796093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cbf906fe-3e8e-4b22-a6fd-bde302b921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4" ma:displayName="Content Type"/>
        <xsd:element ref="dc:title" minOccurs="0" maxOccurs="1" ma:index="3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d8f0207-1964-4a5e-9049-2927796093eb">
      <Terms xmlns="http://schemas.microsoft.com/office/infopath/2007/PartnerControls"/>
    </lcf76f155ced4ddcb4097134ff3c332f>
    <TaxCatchAll xmlns="9bed8fe0-fd4c-4f92-9936-a2497f3396f6" xsi:nil="true"/>
  </documentManagement>
</p:properties>
</file>

<file path=customXml/itemProps1.xml><?xml version="1.0" encoding="utf-8"?>
<ds:datastoreItem xmlns:ds="http://schemas.openxmlformats.org/officeDocument/2006/customXml" ds:itemID="{BB1ECD65-9E55-44F5-A729-082FBDD738E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bed8fe0-fd4c-4f92-9936-a2497f3396f6"/>
    <ds:schemaRef ds:uri="5d8f0207-1964-4a5e-9049-2927796093e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2E0A575-4E40-4FE0-823F-DCADF0EC79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17B81C-AA54-429B-A6C8-70887FCFDB7E}">
  <ds:schemaRefs>
    <ds:schemaRef ds:uri="http://schemas.microsoft.com/office/2006/metadata/properties"/>
    <ds:schemaRef ds:uri="http://schemas.microsoft.com/office/infopath/2007/PartnerControls"/>
    <ds:schemaRef ds:uri="5d8f0207-1964-4a5e-9049-2927796093eb"/>
    <ds:schemaRef ds:uri="9bed8fe0-fd4c-4f92-9936-a2497f3396f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UofWaterloo_WhiteBkgrd</Template>
  <TotalTime>2787</TotalTime>
  <Words>860</Words>
  <Application>Microsoft Macintosh PowerPoint</Application>
  <PresentationFormat>On-screen Show (4:3)</PresentationFormat>
  <Paragraphs>179</Paragraphs>
  <Slides>50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Neuton</vt:lpstr>
      <vt:lpstr>Arial</vt:lpstr>
      <vt:lpstr>Barlow Condensed</vt:lpstr>
      <vt:lpstr>Calibri</vt:lpstr>
      <vt:lpstr>Georgia</vt:lpstr>
      <vt:lpstr>PT Sans</vt:lpstr>
      <vt:lpstr>Times New Roman</vt:lpstr>
      <vt:lpstr>Verdana</vt:lpstr>
      <vt:lpstr>Wingdings</vt:lpstr>
      <vt:lpstr>UofWaterloo_WhiteBkgrd</vt:lpstr>
      <vt:lpstr>A transfer learning approach to reconstruct ground-cluttered near-surface snowfall profiles from spaceborne radar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transfer learning approach to reconstruct ground-cluttered near-surface snowfall profiles from spaceborne radar</dc:title>
  <dc:creator>Ding Li</dc:creator>
  <cp:lastModifiedBy>Ding Li</cp:lastModifiedBy>
  <cp:revision>151</cp:revision>
  <dcterms:created xsi:type="dcterms:W3CDTF">2024-11-30T04:20:47Z</dcterms:created>
  <dcterms:modified xsi:type="dcterms:W3CDTF">2024-12-04T05:05:59Z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0x0101009535D3CEC2F76A4CA1EC3507E2D03D36</vt:lpwstr>
  </property>
</Properties>
</file>